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9" r:id="rId9"/>
    <p:sldId id="264" r:id="rId10"/>
    <p:sldId id="265" r:id="rId11"/>
    <p:sldId id="266" r:id="rId12"/>
    <p:sldId id="267" r:id="rId13"/>
    <p:sldId id="268"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6" autoAdjust="0"/>
    <p:restoredTop sz="94660"/>
  </p:normalViewPr>
  <p:slideViewPr>
    <p:cSldViewPr snapToGrid="0">
      <p:cViewPr varScale="1">
        <p:scale>
          <a:sx n="84" d="100"/>
          <a:sy n="84" d="100"/>
        </p:scale>
        <p:origin x="82"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E7C7224-2FB1-43BC-9C3E-1E808D5E2052}" type="datetimeFigureOut">
              <a:rPr lang="en-GB" smtClean="0"/>
              <a:t>25/02/2018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9E31C4-75F1-4C71-9B5A-CE9BDCC5934A}" type="slidenum">
              <a:rPr lang="en-GB" smtClean="0"/>
              <a:t>‹#›</a:t>
            </a:fld>
            <a:endParaRPr lang="en-GB"/>
          </a:p>
        </p:txBody>
      </p:sp>
    </p:spTree>
    <p:extLst>
      <p:ext uri="{BB962C8B-B14F-4D97-AF65-F5344CB8AC3E}">
        <p14:creationId xmlns:p14="http://schemas.microsoft.com/office/powerpoint/2010/main" val="798223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E7C7224-2FB1-43BC-9C3E-1E808D5E2052}" type="datetimeFigureOut">
              <a:rPr lang="en-GB" smtClean="0"/>
              <a:t>25/02/2018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9E31C4-75F1-4C71-9B5A-CE9BDCC5934A}" type="slidenum">
              <a:rPr lang="en-GB" smtClean="0"/>
              <a:t>‹#›</a:t>
            </a:fld>
            <a:endParaRPr lang="en-GB"/>
          </a:p>
        </p:txBody>
      </p:sp>
    </p:spTree>
    <p:extLst>
      <p:ext uri="{BB962C8B-B14F-4D97-AF65-F5344CB8AC3E}">
        <p14:creationId xmlns:p14="http://schemas.microsoft.com/office/powerpoint/2010/main" val="1885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E7C7224-2FB1-43BC-9C3E-1E808D5E2052}" type="datetimeFigureOut">
              <a:rPr lang="en-GB" smtClean="0"/>
              <a:t>25/02/2018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9E31C4-75F1-4C71-9B5A-CE9BDCC5934A}" type="slidenum">
              <a:rPr lang="en-GB" smtClean="0"/>
              <a:t>‹#›</a:t>
            </a:fld>
            <a:endParaRPr lang="en-GB"/>
          </a:p>
        </p:txBody>
      </p:sp>
    </p:spTree>
    <p:extLst>
      <p:ext uri="{BB962C8B-B14F-4D97-AF65-F5344CB8AC3E}">
        <p14:creationId xmlns:p14="http://schemas.microsoft.com/office/powerpoint/2010/main" val="3400440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E7C7224-2FB1-43BC-9C3E-1E808D5E2052}" type="datetimeFigureOut">
              <a:rPr lang="en-GB" smtClean="0"/>
              <a:t>25/02/2018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9E31C4-75F1-4C71-9B5A-CE9BDCC5934A}" type="slidenum">
              <a:rPr lang="en-GB" smtClean="0"/>
              <a:t>‹#›</a:t>
            </a:fld>
            <a:endParaRPr lang="en-GB"/>
          </a:p>
        </p:txBody>
      </p:sp>
    </p:spTree>
    <p:extLst>
      <p:ext uri="{BB962C8B-B14F-4D97-AF65-F5344CB8AC3E}">
        <p14:creationId xmlns:p14="http://schemas.microsoft.com/office/powerpoint/2010/main" val="3329534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7C7224-2FB1-43BC-9C3E-1E808D5E2052}" type="datetimeFigureOut">
              <a:rPr lang="en-GB" smtClean="0"/>
              <a:t>25/02/2018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9E31C4-75F1-4C71-9B5A-CE9BDCC5934A}" type="slidenum">
              <a:rPr lang="en-GB" smtClean="0"/>
              <a:t>‹#›</a:t>
            </a:fld>
            <a:endParaRPr lang="en-GB"/>
          </a:p>
        </p:txBody>
      </p:sp>
    </p:spTree>
    <p:extLst>
      <p:ext uri="{BB962C8B-B14F-4D97-AF65-F5344CB8AC3E}">
        <p14:creationId xmlns:p14="http://schemas.microsoft.com/office/powerpoint/2010/main" val="1769447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E7C7224-2FB1-43BC-9C3E-1E808D5E2052}" type="datetimeFigureOut">
              <a:rPr lang="en-GB" smtClean="0"/>
              <a:t>25/02/2018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9E31C4-75F1-4C71-9B5A-CE9BDCC5934A}" type="slidenum">
              <a:rPr lang="en-GB" smtClean="0"/>
              <a:t>‹#›</a:t>
            </a:fld>
            <a:endParaRPr lang="en-GB"/>
          </a:p>
        </p:txBody>
      </p:sp>
    </p:spTree>
    <p:extLst>
      <p:ext uri="{BB962C8B-B14F-4D97-AF65-F5344CB8AC3E}">
        <p14:creationId xmlns:p14="http://schemas.microsoft.com/office/powerpoint/2010/main" val="775720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E7C7224-2FB1-43BC-9C3E-1E808D5E2052}" type="datetimeFigureOut">
              <a:rPr lang="en-GB" smtClean="0"/>
              <a:t>25/02/2018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D9E31C4-75F1-4C71-9B5A-CE9BDCC5934A}" type="slidenum">
              <a:rPr lang="en-GB" smtClean="0"/>
              <a:t>‹#›</a:t>
            </a:fld>
            <a:endParaRPr lang="en-GB"/>
          </a:p>
        </p:txBody>
      </p:sp>
    </p:spTree>
    <p:extLst>
      <p:ext uri="{BB962C8B-B14F-4D97-AF65-F5344CB8AC3E}">
        <p14:creationId xmlns:p14="http://schemas.microsoft.com/office/powerpoint/2010/main" val="120769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E7C7224-2FB1-43BC-9C3E-1E808D5E2052}" type="datetimeFigureOut">
              <a:rPr lang="en-GB" smtClean="0"/>
              <a:t>25/02/2018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D9E31C4-75F1-4C71-9B5A-CE9BDCC5934A}" type="slidenum">
              <a:rPr lang="en-GB" smtClean="0"/>
              <a:t>‹#›</a:t>
            </a:fld>
            <a:endParaRPr lang="en-GB"/>
          </a:p>
        </p:txBody>
      </p:sp>
    </p:spTree>
    <p:extLst>
      <p:ext uri="{BB962C8B-B14F-4D97-AF65-F5344CB8AC3E}">
        <p14:creationId xmlns:p14="http://schemas.microsoft.com/office/powerpoint/2010/main" val="4188539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7C7224-2FB1-43BC-9C3E-1E808D5E2052}" type="datetimeFigureOut">
              <a:rPr lang="en-GB" smtClean="0"/>
              <a:t>25/02/2018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D9E31C4-75F1-4C71-9B5A-CE9BDCC5934A}" type="slidenum">
              <a:rPr lang="en-GB" smtClean="0"/>
              <a:t>‹#›</a:t>
            </a:fld>
            <a:endParaRPr lang="en-GB"/>
          </a:p>
        </p:txBody>
      </p:sp>
    </p:spTree>
    <p:extLst>
      <p:ext uri="{BB962C8B-B14F-4D97-AF65-F5344CB8AC3E}">
        <p14:creationId xmlns:p14="http://schemas.microsoft.com/office/powerpoint/2010/main" val="1170227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7C7224-2FB1-43BC-9C3E-1E808D5E2052}" type="datetimeFigureOut">
              <a:rPr lang="en-GB" smtClean="0"/>
              <a:t>25/02/2018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9E31C4-75F1-4C71-9B5A-CE9BDCC5934A}" type="slidenum">
              <a:rPr lang="en-GB" smtClean="0"/>
              <a:t>‹#›</a:t>
            </a:fld>
            <a:endParaRPr lang="en-GB"/>
          </a:p>
        </p:txBody>
      </p:sp>
    </p:spTree>
    <p:extLst>
      <p:ext uri="{BB962C8B-B14F-4D97-AF65-F5344CB8AC3E}">
        <p14:creationId xmlns:p14="http://schemas.microsoft.com/office/powerpoint/2010/main" val="97972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7C7224-2FB1-43BC-9C3E-1E808D5E2052}" type="datetimeFigureOut">
              <a:rPr lang="en-GB" smtClean="0"/>
              <a:t>25/02/2018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9E31C4-75F1-4C71-9B5A-CE9BDCC5934A}" type="slidenum">
              <a:rPr lang="en-GB" smtClean="0"/>
              <a:t>‹#›</a:t>
            </a:fld>
            <a:endParaRPr lang="en-GB"/>
          </a:p>
        </p:txBody>
      </p:sp>
    </p:spTree>
    <p:extLst>
      <p:ext uri="{BB962C8B-B14F-4D97-AF65-F5344CB8AC3E}">
        <p14:creationId xmlns:p14="http://schemas.microsoft.com/office/powerpoint/2010/main" val="2530432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3000"/>
                <a:lumOff val="37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7C7224-2FB1-43BC-9C3E-1E808D5E2052}" type="datetimeFigureOut">
              <a:rPr lang="en-GB" smtClean="0"/>
              <a:t>25/02/2018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9E31C4-75F1-4C71-9B5A-CE9BDCC5934A}" type="slidenum">
              <a:rPr lang="en-GB" smtClean="0"/>
              <a:t>‹#›</a:t>
            </a:fld>
            <a:endParaRPr lang="en-GB"/>
          </a:p>
        </p:txBody>
      </p:sp>
    </p:spTree>
    <p:extLst>
      <p:ext uri="{BB962C8B-B14F-4D97-AF65-F5344CB8AC3E}">
        <p14:creationId xmlns:p14="http://schemas.microsoft.com/office/powerpoint/2010/main" val="2647649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image" Target="../media/image34.emf"/></Relationships>
</file>

<file path=ppt/slides/_rels/slide1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7.xml"/><Relationship Id="rId5" Type="http://schemas.openxmlformats.org/officeDocument/2006/relationships/image" Target="../media/image39.emf"/><Relationship Id="rId4" Type="http://schemas.openxmlformats.org/officeDocument/2006/relationships/image" Target="../media/image38.emf"/></Relationships>
</file>

<file path=ppt/slides/_rels/slide1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7.xml"/><Relationship Id="rId4" Type="http://schemas.openxmlformats.org/officeDocument/2006/relationships/image" Target="../media/image42.emf"/></Relationships>
</file>

<file path=ppt/slides/_rels/slide1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 Id="rId5" Type="http://schemas.openxmlformats.org/officeDocument/2006/relationships/image" Target="../media/image13.emf"/><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168640" cy="787019"/>
          </a:xfrm>
        </p:spPr>
        <p:txBody>
          <a:bodyPr/>
          <a:lstStyle/>
          <a:p>
            <a:pPr algn="ctr"/>
            <a:r>
              <a:rPr lang="en-GB" dirty="0" smtClean="0">
                <a:solidFill>
                  <a:schemeClr val="accent1">
                    <a:lumMod val="50000"/>
                  </a:schemeClr>
                </a:solidFill>
              </a:rPr>
              <a:t>Making a Baby Spike.</a:t>
            </a:r>
            <a:endParaRPr lang="en-GB" dirty="0">
              <a:solidFill>
                <a:schemeClr val="accent1">
                  <a:lumMod val="50000"/>
                </a:schemeClr>
              </a:solidFill>
            </a:endParaRPr>
          </a:p>
        </p:txBody>
      </p:sp>
      <p:sp>
        <p:nvSpPr>
          <p:cNvPr id="3" name="Content Placeholder 2"/>
          <p:cNvSpPr>
            <a:spLocks noGrp="1"/>
          </p:cNvSpPr>
          <p:nvPr>
            <p:ph idx="1"/>
          </p:nvPr>
        </p:nvSpPr>
        <p:spPr>
          <a:xfrm>
            <a:off x="838200" y="1152144"/>
            <a:ext cx="8644128" cy="5550408"/>
          </a:xfrm>
        </p:spPr>
        <p:txBody>
          <a:bodyPr>
            <a:normAutofit fontScale="55000" lnSpcReduction="20000"/>
          </a:bodyPr>
          <a:lstStyle/>
          <a:p>
            <a:pPr marL="0" indent="0">
              <a:buNone/>
            </a:pPr>
            <a:r>
              <a:rPr lang="en-GB" dirty="0" smtClean="0">
                <a:solidFill>
                  <a:schemeClr val="accent1">
                    <a:lumMod val="50000"/>
                  </a:schemeClr>
                </a:solidFill>
              </a:rPr>
              <a:t>Based on a plans by Phil Womack that can be found at: https://www.kiteplans.org/planos/spike/spike.html</a:t>
            </a:r>
            <a:endParaRPr lang="en-GB" dirty="0">
              <a:solidFill>
                <a:schemeClr val="accent1">
                  <a:lumMod val="50000"/>
                </a:schemeClr>
              </a:solidFill>
            </a:endParaRPr>
          </a:p>
          <a:p>
            <a:pPr marL="0" indent="0">
              <a:buNone/>
            </a:pPr>
            <a:r>
              <a:rPr lang="en-GB" dirty="0" smtClean="0">
                <a:solidFill>
                  <a:schemeClr val="accent1">
                    <a:lumMod val="50000"/>
                  </a:schemeClr>
                </a:solidFill>
              </a:rPr>
              <a:t>As made by Arthur Dibble.</a:t>
            </a:r>
          </a:p>
          <a:p>
            <a:r>
              <a:rPr lang="en-GB" dirty="0" smtClean="0"/>
              <a:t>These notes </a:t>
            </a:r>
            <a:r>
              <a:rPr lang="en-GB" dirty="0"/>
              <a:t>are </a:t>
            </a:r>
            <a:r>
              <a:rPr lang="en-GB" dirty="0" smtClean="0"/>
              <a:t>ways </a:t>
            </a:r>
            <a:r>
              <a:rPr lang="en-GB" dirty="0"/>
              <a:t>I have found to make the job a bit easier and should be read in conjunction with those on line. I hot cut 20 hexagons, 12 pentagons and 11 spikes. Note the dimensions given in my plans need to have a seam allowance added all round. For the templates I used cardboard from supermarket fruit boxes. 11 of the pentagons have to have holes in the middle and so I make the template with a hole in the centre with a removable ring so that you can draw on the sewing line once you have cut the hole. The twelfth one has to have the valve fitted.</a:t>
            </a:r>
          </a:p>
          <a:p>
            <a:r>
              <a:rPr lang="en-GB" dirty="0"/>
              <a:t>I like to have the deflation zip at the opposite side from the inlet which makes it easier to sew and to access on the finished Spike. If you are adding any graphics or faces it is much better to do this before you start assembly. Having sewn up the spikes and attached them to the pentagons I find it easiest to start by sewing the zip to one edge of the rear spike and then adding the hexagon to the other half of the zip then continue with the other 4 hexagons. </a:t>
            </a:r>
          </a:p>
          <a:p>
            <a:r>
              <a:rPr lang="en-GB" dirty="0"/>
              <a:t>On the first Spikes I made I worked from back to front but now prefer to next make up the front. This is due to a number of incorrect feature placements. I sew the 2 top hexagons together and add the eyes then the lower 3 and add the mouth and join this to the eyes. You can then see if you have got the features in the correct orientation whilst still working with a handleable piece of material that you can turn the right way out. Next add the inflation tube, joint and hem it followed by 5 lengths of tape for attaching the bridles. From the twelfth pentagon cut out the vent aperture, sew a piece of gauze across this and then the vent flap. Sew the assembled valve in to the pentagonal hole you will have left in the front section.</a:t>
            </a:r>
          </a:p>
          <a:p>
            <a:r>
              <a:rPr lang="en-GB" dirty="0"/>
              <a:t>You can then return to the back section and continue by adding 5 pentagons, 5 hexagons, 5 more pentagons and 5 more hexagons. The front section can then be added in. At this point the spike will be inside out and has to be passed through the zip to be correct. This is great because it hides all </a:t>
            </a:r>
            <a:r>
              <a:rPr lang="en-GB" dirty="0" smtClean="0"/>
              <a:t>your </a:t>
            </a:r>
            <a:r>
              <a:rPr lang="en-GB" dirty="0"/>
              <a:t>sewing mistakes and untrimmed ends.</a:t>
            </a:r>
          </a:p>
          <a:p>
            <a:r>
              <a:rPr lang="en-GB" dirty="0"/>
              <a:t>I use a 1cm seam allowance and double stitch them but this is probably unnecessary on the smaller size spikes. It is likely as you get more elements fitted the corners may not quite match up but a little judicious bodging will not be noticeable when they are flying.</a:t>
            </a:r>
          </a:p>
        </p:txBody>
      </p:sp>
      <p:pic>
        <p:nvPicPr>
          <p:cNvPr id="4" name="Picture 3"/>
          <p:cNvPicPr>
            <a:picLocks noChangeAspect="1"/>
          </p:cNvPicPr>
          <p:nvPr/>
        </p:nvPicPr>
        <p:blipFill>
          <a:blip r:embed="rId2"/>
          <a:stretch>
            <a:fillRect/>
          </a:stretch>
        </p:blipFill>
        <p:spPr>
          <a:xfrm>
            <a:off x="9747123" y="2183702"/>
            <a:ext cx="2152650" cy="2447925"/>
          </a:xfrm>
          <a:prstGeom prst="rect">
            <a:avLst/>
          </a:prstGeom>
        </p:spPr>
      </p:pic>
    </p:spTree>
    <p:extLst>
      <p:ext uri="{BB962C8B-B14F-4D97-AF65-F5344CB8AC3E}">
        <p14:creationId xmlns:p14="http://schemas.microsoft.com/office/powerpoint/2010/main" val="32095148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220" y="159562"/>
            <a:ext cx="2931024" cy="2739086"/>
          </a:xfrm>
          <a:prstGeom prst="rect">
            <a:avLst/>
          </a:prstGeom>
        </p:spPr>
      </p:pic>
      <p:pic>
        <p:nvPicPr>
          <p:cNvPr id="3" name="Picture 2"/>
          <p:cNvPicPr>
            <a:picLocks noChangeAspect="1"/>
          </p:cNvPicPr>
          <p:nvPr/>
        </p:nvPicPr>
        <p:blipFill>
          <a:blip r:embed="rId3"/>
          <a:stretch>
            <a:fillRect/>
          </a:stretch>
        </p:blipFill>
        <p:spPr>
          <a:xfrm>
            <a:off x="7534656" y="159562"/>
            <a:ext cx="4657344" cy="2524897"/>
          </a:xfrm>
          <a:prstGeom prst="rect">
            <a:avLst/>
          </a:prstGeom>
        </p:spPr>
      </p:pic>
      <p:pic>
        <p:nvPicPr>
          <p:cNvPr id="4" name="Picture 3"/>
          <p:cNvPicPr>
            <a:picLocks noChangeAspect="1"/>
          </p:cNvPicPr>
          <p:nvPr/>
        </p:nvPicPr>
        <p:blipFill>
          <a:blip r:embed="rId4"/>
          <a:stretch>
            <a:fillRect/>
          </a:stretch>
        </p:blipFill>
        <p:spPr>
          <a:xfrm>
            <a:off x="161206" y="4096512"/>
            <a:ext cx="3287792" cy="2467965"/>
          </a:xfrm>
          <a:prstGeom prst="rect">
            <a:avLst/>
          </a:prstGeom>
        </p:spPr>
      </p:pic>
      <p:pic>
        <p:nvPicPr>
          <p:cNvPr id="5" name="Picture 4"/>
          <p:cNvPicPr>
            <a:picLocks noChangeAspect="1"/>
          </p:cNvPicPr>
          <p:nvPr/>
        </p:nvPicPr>
        <p:blipFill>
          <a:blip r:embed="rId5"/>
          <a:stretch>
            <a:fillRect/>
          </a:stretch>
        </p:blipFill>
        <p:spPr>
          <a:xfrm>
            <a:off x="4317315" y="3968496"/>
            <a:ext cx="3300000" cy="2595981"/>
          </a:xfrm>
          <a:prstGeom prst="rect">
            <a:avLst/>
          </a:prstGeom>
        </p:spPr>
      </p:pic>
      <p:pic>
        <p:nvPicPr>
          <p:cNvPr id="6" name="Picture 5"/>
          <p:cNvPicPr>
            <a:picLocks noChangeAspect="1"/>
          </p:cNvPicPr>
          <p:nvPr/>
        </p:nvPicPr>
        <p:blipFill>
          <a:blip r:embed="rId6"/>
          <a:stretch>
            <a:fillRect/>
          </a:stretch>
        </p:blipFill>
        <p:spPr>
          <a:xfrm>
            <a:off x="8485632" y="3752650"/>
            <a:ext cx="2978234" cy="2924341"/>
          </a:xfrm>
          <a:prstGeom prst="rect">
            <a:avLst/>
          </a:prstGeom>
        </p:spPr>
      </p:pic>
      <p:sp>
        <p:nvSpPr>
          <p:cNvPr id="7" name="TextBox 6"/>
          <p:cNvSpPr txBox="1"/>
          <p:nvPr/>
        </p:nvSpPr>
        <p:spPr>
          <a:xfrm>
            <a:off x="3200400" y="221681"/>
            <a:ext cx="4123944" cy="3693319"/>
          </a:xfrm>
          <a:prstGeom prst="rect">
            <a:avLst/>
          </a:prstGeom>
          <a:noFill/>
        </p:spPr>
        <p:txBody>
          <a:bodyPr wrap="square" rtlCol="0">
            <a:spAutoFit/>
          </a:bodyPr>
          <a:lstStyle/>
          <a:p>
            <a:pPr marL="342900" indent="-342900">
              <a:buAutoNum type="arabicPeriod"/>
            </a:pPr>
            <a:r>
              <a:rPr lang="en-GB" dirty="0" smtClean="0">
                <a:solidFill>
                  <a:srgbClr val="0070C0"/>
                </a:solidFill>
              </a:rPr>
              <a:t>Hem the front edge of the tube.</a:t>
            </a:r>
          </a:p>
          <a:p>
            <a:pPr marL="342900" indent="-342900">
              <a:buAutoNum type="arabicPeriod"/>
            </a:pPr>
            <a:r>
              <a:rPr lang="en-GB" dirty="0" smtClean="0">
                <a:solidFill>
                  <a:srgbClr val="0070C0"/>
                </a:solidFill>
              </a:rPr>
              <a:t>Add bridle loops and reinforcement at 5 points around the tube. This design can be of your own choice and can be tapes all the way across or triangular patches.</a:t>
            </a:r>
          </a:p>
          <a:p>
            <a:pPr marL="342900" indent="-342900">
              <a:buAutoNum type="arabicPeriod"/>
            </a:pPr>
            <a:r>
              <a:rPr lang="en-GB" dirty="0" smtClean="0">
                <a:solidFill>
                  <a:srgbClr val="0070C0"/>
                </a:solidFill>
              </a:rPr>
              <a:t>Working from the inside align the valve pentagon and sew around the 5 sides.</a:t>
            </a:r>
          </a:p>
          <a:p>
            <a:pPr marL="342900" indent="-342900">
              <a:buAutoNum type="arabicPeriod"/>
            </a:pPr>
            <a:r>
              <a:rPr lang="en-GB" dirty="0" smtClean="0">
                <a:solidFill>
                  <a:srgbClr val="0070C0"/>
                </a:solidFill>
              </a:rPr>
              <a:t>At this point it is a good idea to turn the assembly the right way up and check that your graphics are the way you intended.</a:t>
            </a:r>
            <a:endParaRPr lang="en-GB" dirty="0">
              <a:solidFill>
                <a:srgbClr val="0070C0"/>
              </a:solidFill>
            </a:endParaRPr>
          </a:p>
        </p:txBody>
      </p:sp>
    </p:spTree>
    <p:extLst>
      <p:ext uri="{BB962C8B-B14F-4D97-AF65-F5344CB8AC3E}">
        <p14:creationId xmlns:p14="http://schemas.microsoft.com/office/powerpoint/2010/main" val="23460980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6926" y="161249"/>
            <a:ext cx="2796483" cy="2883703"/>
          </a:xfrm>
          <a:prstGeom prst="rect">
            <a:avLst/>
          </a:prstGeom>
        </p:spPr>
      </p:pic>
      <p:pic>
        <p:nvPicPr>
          <p:cNvPr id="3" name="Picture 2"/>
          <p:cNvPicPr>
            <a:picLocks noChangeAspect="1"/>
          </p:cNvPicPr>
          <p:nvPr/>
        </p:nvPicPr>
        <p:blipFill>
          <a:blip r:embed="rId3"/>
          <a:stretch>
            <a:fillRect/>
          </a:stretch>
        </p:blipFill>
        <p:spPr>
          <a:xfrm>
            <a:off x="3760779" y="178166"/>
            <a:ext cx="4176213" cy="2849867"/>
          </a:xfrm>
          <a:prstGeom prst="rect">
            <a:avLst/>
          </a:prstGeom>
        </p:spPr>
      </p:pic>
      <p:pic>
        <p:nvPicPr>
          <p:cNvPr id="4" name="Picture 3"/>
          <p:cNvPicPr>
            <a:picLocks noChangeAspect="1"/>
          </p:cNvPicPr>
          <p:nvPr/>
        </p:nvPicPr>
        <p:blipFill>
          <a:blip r:embed="rId4"/>
          <a:stretch>
            <a:fillRect/>
          </a:stretch>
        </p:blipFill>
        <p:spPr>
          <a:xfrm>
            <a:off x="8522208" y="161249"/>
            <a:ext cx="3316562" cy="2917061"/>
          </a:xfrm>
          <a:prstGeom prst="rect">
            <a:avLst/>
          </a:prstGeom>
        </p:spPr>
      </p:pic>
      <p:pic>
        <p:nvPicPr>
          <p:cNvPr id="5" name="Picture 4"/>
          <p:cNvPicPr>
            <a:picLocks noChangeAspect="1"/>
          </p:cNvPicPr>
          <p:nvPr/>
        </p:nvPicPr>
        <p:blipFill>
          <a:blip r:embed="rId5"/>
          <a:stretch>
            <a:fillRect/>
          </a:stretch>
        </p:blipFill>
        <p:spPr>
          <a:xfrm>
            <a:off x="206926" y="3524663"/>
            <a:ext cx="3121490" cy="3130091"/>
          </a:xfrm>
          <a:prstGeom prst="rect">
            <a:avLst/>
          </a:prstGeom>
        </p:spPr>
      </p:pic>
      <p:sp>
        <p:nvSpPr>
          <p:cNvPr id="6" name="TextBox 5"/>
          <p:cNvSpPr txBox="1"/>
          <p:nvPr/>
        </p:nvSpPr>
        <p:spPr>
          <a:xfrm>
            <a:off x="3554306" y="3935546"/>
            <a:ext cx="8284464" cy="2308324"/>
          </a:xfrm>
          <a:prstGeom prst="rect">
            <a:avLst/>
          </a:prstGeom>
          <a:noFill/>
        </p:spPr>
        <p:txBody>
          <a:bodyPr wrap="square" rtlCol="0">
            <a:spAutoFit/>
          </a:bodyPr>
          <a:lstStyle/>
          <a:p>
            <a:pPr algn="just"/>
            <a:r>
              <a:rPr lang="en-GB" dirty="0" smtClean="0">
                <a:solidFill>
                  <a:srgbClr val="0070C0"/>
                </a:solidFill>
              </a:rPr>
              <a:t>Put aside the completed face piece.</a:t>
            </a:r>
          </a:p>
          <a:p>
            <a:pPr marL="342900" indent="-342900" algn="just">
              <a:buAutoNum type="arabicPeriod"/>
            </a:pPr>
            <a:r>
              <a:rPr lang="en-GB" dirty="0" smtClean="0">
                <a:solidFill>
                  <a:srgbClr val="0070C0"/>
                </a:solidFill>
              </a:rPr>
              <a:t>Hem one edge of one hexagon and one pentagon.</a:t>
            </a:r>
          </a:p>
          <a:p>
            <a:pPr marL="342900" indent="-342900" algn="just">
              <a:buAutoNum type="arabicPeriod"/>
            </a:pPr>
            <a:r>
              <a:rPr lang="en-GB" dirty="0" smtClean="0">
                <a:solidFill>
                  <a:srgbClr val="0070C0"/>
                </a:solidFill>
              </a:rPr>
              <a:t>Sew in place between these two your deflation zip. This should be 20cm to match the edges and must not be much shorter as it is used for turning the spike the right way out once complete and allows for repair access at a later date.</a:t>
            </a:r>
          </a:p>
          <a:p>
            <a:pPr marL="342900" indent="-342900" algn="just">
              <a:buAutoNum type="arabicPeriod"/>
            </a:pPr>
            <a:r>
              <a:rPr lang="en-GB" dirty="0" smtClean="0">
                <a:solidFill>
                  <a:srgbClr val="0070C0"/>
                </a:solidFill>
              </a:rPr>
              <a:t>Add 4 more hexagons to the edges of the pentagon.</a:t>
            </a:r>
          </a:p>
          <a:p>
            <a:pPr marL="342900" indent="-342900" algn="just">
              <a:buAutoNum type="arabicPeriod"/>
            </a:pPr>
            <a:r>
              <a:rPr lang="en-GB" dirty="0" smtClean="0">
                <a:solidFill>
                  <a:srgbClr val="0070C0"/>
                </a:solidFill>
              </a:rPr>
              <a:t>Join the adjacent edges of the hexagons. I find it easier to work from the outside and sew towards the pentagon as it is easier to get the alignment right.</a:t>
            </a:r>
            <a:endParaRPr lang="en-GB" dirty="0">
              <a:solidFill>
                <a:srgbClr val="0070C0"/>
              </a:solidFill>
            </a:endParaRPr>
          </a:p>
        </p:txBody>
      </p:sp>
    </p:spTree>
    <p:extLst>
      <p:ext uri="{BB962C8B-B14F-4D97-AF65-F5344CB8AC3E}">
        <p14:creationId xmlns:p14="http://schemas.microsoft.com/office/powerpoint/2010/main" val="29519543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1790" y="164417"/>
            <a:ext cx="3450057" cy="3191431"/>
          </a:xfrm>
          <a:prstGeom prst="rect">
            <a:avLst/>
          </a:prstGeom>
        </p:spPr>
      </p:pic>
      <p:pic>
        <p:nvPicPr>
          <p:cNvPr id="4" name="Picture 3"/>
          <p:cNvPicPr>
            <a:picLocks noChangeAspect="1"/>
          </p:cNvPicPr>
          <p:nvPr/>
        </p:nvPicPr>
        <p:blipFill>
          <a:blip r:embed="rId3"/>
          <a:stretch>
            <a:fillRect/>
          </a:stretch>
        </p:blipFill>
        <p:spPr>
          <a:xfrm>
            <a:off x="8046720" y="0"/>
            <a:ext cx="3801194" cy="3112742"/>
          </a:xfrm>
          <a:prstGeom prst="rect">
            <a:avLst/>
          </a:prstGeom>
        </p:spPr>
      </p:pic>
      <p:pic>
        <p:nvPicPr>
          <p:cNvPr id="5" name="Picture 4"/>
          <p:cNvPicPr>
            <a:picLocks noChangeAspect="1"/>
          </p:cNvPicPr>
          <p:nvPr/>
        </p:nvPicPr>
        <p:blipFill>
          <a:blip r:embed="rId4"/>
          <a:stretch>
            <a:fillRect/>
          </a:stretch>
        </p:blipFill>
        <p:spPr>
          <a:xfrm>
            <a:off x="261790" y="3858768"/>
            <a:ext cx="3463593" cy="2665583"/>
          </a:xfrm>
          <a:prstGeom prst="rect">
            <a:avLst/>
          </a:prstGeom>
        </p:spPr>
      </p:pic>
      <p:pic>
        <p:nvPicPr>
          <p:cNvPr id="6" name="Picture 5"/>
          <p:cNvPicPr>
            <a:picLocks noChangeAspect="1"/>
          </p:cNvPicPr>
          <p:nvPr/>
        </p:nvPicPr>
        <p:blipFill>
          <a:blip r:embed="rId5"/>
          <a:stretch>
            <a:fillRect/>
          </a:stretch>
        </p:blipFill>
        <p:spPr>
          <a:xfrm>
            <a:off x="8046720" y="3671004"/>
            <a:ext cx="3801194" cy="2853347"/>
          </a:xfrm>
          <a:prstGeom prst="rect">
            <a:avLst/>
          </a:prstGeom>
        </p:spPr>
      </p:pic>
      <p:sp>
        <p:nvSpPr>
          <p:cNvPr id="3" name="TextBox 2"/>
          <p:cNvSpPr txBox="1"/>
          <p:nvPr/>
        </p:nvSpPr>
        <p:spPr>
          <a:xfrm>
            <a:off x="4050792" y="228600"/>
            <a:ext cx="3630168" cy="5632311"/>
          </a:xfrm>
          <a:prstGeom prst="rect">
            <a:avLst/>
          </a:prstGeom>
          <a:noFill/>
        </p:spPr>
        <p:txBody>
          <a:bodyPr wrap="square" rtlCol="0">
            <a:spAutoFit/>
          </a:bodyPr>
          <a:lstStyle/>
          <a:p>
            <a:r>
              <a:rPr lang="en-GB" dirty="0" smtClean="0">
                <a:solidFill>
                  <a:srgbClr val="0070C0"/>
                </a:solidFill>
              </a:rPr>
              <a:t>Continue working in the same way.</a:t>
            </a:r>
          </a:p>
          <a:p>
            <a:endParaRPr lang="en-GB" dirty="0" smtClean="0">
              <a:solidFill>
                <a:srgbClr val="0070C0"/>
              </a:solidFill>
            </a:endParaRPr>
          </a:p>
          <a:p>
            <a:r>
              <a:rPr lang="en-GB" dirty="0" smtClean="0">
                <a:solidFill>
                  <a:srgbClr val="0070C0"/>
                </a:solidFill>
              </a:rPr>
              <a:t>Add </a:t>
            </a:r>
          </a:p>
          <a:p>
            <a:endParaRPr lang="en-GB" dirty="0" smtClean="0">
              <a:solidFill>
                <a:srgbClr val="0070C0"/>
              </a:solidFill>
            </a:endParaRPr>
          </a:p>
          <a:p>
            <a:r>
              <a:rPr lang="en-GB" dirty="0" smtClean="0">
                <a:solidFill>
                  <a:srgbClr val="0070C0"/>
                </a:solidFill>
              </a:rPr>
              <a:t>1. 5 more pentagons.</a:t>
            </a:r>
          </a:p>
          <a:p>
            <a:endParaRPr lang="en-GB" dirty="0">
              <a:solidFill>
                <a:srgbClr val="0070C0"/>
              </a:solidFill>
            </a:endParaRPr>
          </a:p>
          <a:p>
            <a:endParaRPr lang="en-GB" dirty="0" smtClean="0">
              <a:solidFill>
                <a:srgbClr val="0070C0"/>
              </a:solidFill>
            </a:endParaRPr>
          </a:p>
          <a:p>
            <a:endParaRPr lang="en-GB" dirty="0">
              <a:solidFill>
                <a:srgbClr val="0070C0"/>
              </a:solidFill>
            </a:endParaRPr>
          </a:p>
          <a:p>
            <a:r>
              <a:rPr lang="en-GB" dirty="0" smtClean="0">
                <a:solidFill>
                  <a:srgbClr val="0070C0"/>
                </a:solidFill>
              </a:rPr>
              <a:t>	2. 5 more hexagons.</a:t>
            </a:r>
          </a:p>
          <a:p>
            <a:endParaRPr lang="en-GB" dirty="0">
              <a:solidFill>
                <a:srgbClr val="0070C0"/>
              </a:solidFill>
            </a:endParaRPr>
          </a:p>
          <a:p>
            <a:endParaRPr lang="en-GB" dirty="0" smtClean="0">
              <a:solidFill>
                <a:srgbClr val="0070C0"/>
              </a:solidFill>
            </a:endParaRPr>
          </a:p>
          <a:p>
            <a:endParaRPr lang="en-GB" dirty="0">
              <a:solidFill>
                <a:srgbClr val="0070C0"/>
              </a:solidFill>
            </a:endParaRPr>
          </a:p>
          <a:p>
            <a:endParaRPr lang="en-GB" dirty="0" smtClean="0">
              <a:solidFill>
                <a:srgbClr val="0070C0"/>
              </a:solidFill>
            </a:endParaRPr>
          </a:p>
          <a:p>
            <a:endParaRPr lang="en-GB" dirty="0">
              <a:solidFill>
                <a:srgbClr val="0070C0"/>
              </a:solidFill>
            </a:endParaRPr>
          </a:p>
          <a:p>
            <a:endParaRPr lang="en-GB" dirty="0" smtClean="0">
              <a:solidFill>
                <a:srgbClr val="0070C0"/>
              </a:solidFill>
            </a:endParaRPr>
          </a:p>
          <a:p>
            <a:r>
              <a:rPr lang="en-GB" dirty="0" smtClean="0">
                <a:solidFill>
                  <a:srgbClr val="0070C0"/>
                </a:solidFill>
              </a:rPr>
              <a:t>3. A further 5 hexagons.</a:t>
            </a:r>
          </a:p>
          <a:p>
            <a:endParaRPr lang="en-GB" dirty="0">
              <a:solidFill>
                <a:srgbClr val="0070C0"/>
              </a:solidFill>
            </a:endParaRPr>
          </a:p>
          <a:p>
            <a:endParaRPr lang="en-GB" dirty="0" smtClean="0">
              <a:solidFill>
                <a:srgbClr val="0070C0"/>
              </a:solidFill>
            </a:endParaRPr>
          </a:p>
          <a:p>
            <a:endParaRPr lang="en-GB" dirty="0">
              <a:solidFill>
                <a:srgbClr val="0070C0"/>
              </a:solidFill>
            </a:endParaRPr>
          </a:p>
          <a:p>
            <a:r>
              <a:rPr lang="en-GB" dirty="0" smtClean="0">
                <a:solidFill>
                  <a:srgbClr val="0070C0"/>
                </a:solidFill>
              </a:rPr>
              <a:t>	4. The 5 final pentagons.</a:t>
            </a:r>
            <a:endParaRPr lang="en-GB" dirty="0">
              <a:solidFill>
                <a:srgbClr val="0070C0"/>
              </a:solidFill>
            </a:endParaRPr>
          </a:p>
        </p:txBody>
      </p:sp>
    </p:spTree>
    <p:extLst>
      <p:ext uri="{BB962C8B-B14F-4D97-AF65-F5344CB8AC3E}">
        <p14:creationId xmlns:p14="http://schemas.microsoft.com/office/powerpoint/2010/main" val="16255298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9222" y="3796732"/>
            <a:ext cx="3322658" cy="2727174"/>
          </a:xfrm>
          <a:prstGeom prst="rect">
            <a:avLst/>
          </a:prstGeom>
        </p:spPr>
      </p:pic>
      <p:pic>
        <p:nvPicPr>
          <p:cNvPr id="3" name="Picture 2"/>
          <p:cNvPicPr>
            <a:picLocks noChangeAspect="1"/>
          </p:cNvPicPr>
          <p:nvPr/>
        </p:nvPicPr>
        <p:blipFill>
          <a:blip r:embed="rId3"/>
          <a:stretch>
            <a:fillRect/>
          </a:stretch>
        </p:blipFill>
        <p:spPr>
          <a:xfrm>
            <a:off x="4216739" y="3792489"/>
            <a:ext cx="3105492" cy="2731416"/>
          </a:xfrm>
          <a:prstGeom prst="rect">
            <a:avLst/>
          </a:prstGeom>
        </p:spPr>
      </p:pic>
      <p:pic>
        <p:nvPicPr>
          <p:cNvPr id="4" name="Picture 3"/>
          <p:cNvPicPr>
            <a:picLocks noChangeAspect="1"/>
          </p:cNvPicPr>
          <p:nvPr/>
        </p:nvPicPr>
        <p:blipFill>
          <a:blip r:embed="rId4"/>
          <a:stretch>
            <a:fillRect/>
          </a:stretch>
        </p:blipFill>
        <p:spPr>
          <a:xfrm>
            <a:off x="8247888" y="3792489"/>
            <a:ext cx="3584448" cy="2731416"/>
          </a:xfrm>
          <a:prstGeom prst="rect">
            <a:avLst/>
          </a:prstGeom>
        </p:spPr>
      </p:pic>
      <p:sp>
        <p:nvSpPr>
          <p:cNvPr id="5" name="TextBox 4"/>
          <p:cNvSpPr txBox="1"/>
          <p:nvPr/>
        </p:nvSpPr>
        <p:spPr>
          <a:xfrm>
            <a:off x="289222" y="382412"/>
            <a:ext cx="11543114" cy="2031325"/>
          </a:xfrm>
          <a:prstGeom prst="rect">
            <a:avLst/>
          </a:prstGeom>
          <a:noFill/>
        </p:spPr>
        <p:txBody>
          <a:bodyPr wrap="square" rtlCol="0">
            <a:spAutoFit/>
          </a:bodyPr>
          <a:lstStyle/>
          <a:p>
            <a:pPr algn="ctr"/>
            <a:r>
              <a:rPr lang="en-GB" dirty="0" smtClean="0">
                <a:solidFill>
                  <a:srgbClr val="0070C0"/>
                </a:solidFill>
              </a:rPr>
              <a:t>Now for the fun bit:-</a:t>
            </a:r>
          </a:p>
          <a:p>
            <a:pPr marL="342900" indent="-342900">
              <a:buAutoNum type="arabicPeriod"/>
            </a:pPr>
            <a:r>
              <a:rPr lang="en-GB" dirty="0" smtClean="0">
                <a:solidFill>
                  <a:srgbClr val="0070C0"/>
                </a:solidFill>
              </a:rPr>
              <a:t>Undo the zip.</a:t>
            </a:r>
          </a:p>
          <a:p>
            <a:pPr marL="342900" indent="-342900">
              <a:buAutoNum type="arabicPeriod"/>
            </a:pPr>
            <a:r>
              <a:rPr lang="en-GB" dirty="0" smtClean="0">
                <a:solidFill>
                  <a:srgbClr val="0070C0"/>
                </a:solidFill>
              </a:rPr>
              <a:t>With the assembly still inside out align the face section, also inside out, in the space. Try holding in place with a few clips or pins to make sure they are the same shape.</a:t>
            </a:r>
          </a:p>
          <a:p>
            <a:pPr marL="342900" indent="-342900">
              <a:buAutoNum type="arabicPeriod"/>
            </a:pPr>
            <a:r>
              <a:rPr lang="en-GB" dirty="0" smtClean="0">
                <a:solidFill>
                  <a:srgbClr val="0070C0"/>
                </a:solidFill>
              </a:rPr>
              <a:t>Sew each edge together until they are all complete and you have an inside out spike.</a:t>
            </a:r>
          </a:p>
          <a:p>
            <a:pPr marL="342900" indent="-342900">
              <a:buAutoNum type="arabicPeriod"/>
            </a:pPr>
            <a:r>
              <a:rPr lang="en-GB" dirty="0" smtClean="0">
                <a:solidFill>
                  <a:srgbClr val="0070C0"/>
                </a:solidFill>
              </a:rPr>
              <a:t>Reach in through the zip, catch hold of the valve and carefully pull it back through. Continue gently pulling the rest of the material through until you have a right way out spike.</a:t>
            </a:r>
            <a:endParaRPr lang="en-GB" dirty="0">
              <a:solidFill>
                <a:srgbClr val="0070C0"/>
              </a:solidFill>
            </a:endParaRPr>
          </a:p>
        </p:txBody>
      </p:sp>
    </p:spTree>
    <p:extLst>
      <p:ext uri="{BB962C8B-B14F-4D97-AF65-F5344CB8AC3E}">
        <p14:creationId xmlns:p14="http://schemas.microsoft.com/office/powerpoint/2010/main" val="31657958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1208" y="292608"/>
            <a:ext cx="11155680" cy="646331"/>
          </a:xfrm>
          <a:prstGeom prst="rect">
            <a:avLst/>
          </a:prstGeom>
          <a:noFill/>
        </p:spPr>
        <p:txBody>
          <a:bodyPr wrap="square" rtlCol="0">
            <a:spAutoFit/>
          </a:bodyPr>
          <a:lstStyle/>
          <a:p>
            <a:r>
              <a:rPr lang="en-GB" dirty="0" smtClean="0">
                <a:solidFill>
                  <a:srgbClr val="0070C0"/>
                </a:solidFill>
              </a:rPr>
              <a:t>All that remains is to add the 5 bridle lines. Mark them to length from the hem and tie them in to a swivel. Then add your preferred clip and go out and put your spike on a flying line.</a:t>
            </a:r>
            <a:endParaRPr lang="en-GB" dirty="0">
              <a:solidFill>
                <a:srgbClr val="0070C0"/>
              </a:solidFill>
            </a:endParaRPr>
          </a:p>
        </p:txBody>
      </p:sp>
      <p:pic>
        <p:nvPicPr>
          <p:cNvPr id="3" name="Picture 2"/>
          <p:cNvPicPr>
            <a:picLocks noChangeAspect="1"/>
          </p:cNvPicPr>
          <p:nvPr/>
        </p:nvPicPr>
        <p:blipFill>
          <a:blip r:embed="rId2"/>
          <a:stretch>
            <a:fillRect/>
          </a:stretch>
        </p:blipFill>
        <p:spPr>
          <a:xfrm>
            <a:off x="2272765" y="1054140"/>
            <a:ext cx="7328435" cy="5584403"/>
          </a:xfrm>
          <a:prstGeom prst="rect">
            <a:avLst/>
          </a:prstGeom>
        </p:spPr>
      </p:pic>
    </p:spTree>
    <p:extLst>
      <p:ext uri="{BB962C8B-B14F-4D97-AF65-F5344CB8AC3E}">
        <p14:creationId xmlns:p14="http://schemas.microsoft.com/office/powerpoint/2010/main" val="35369749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28432" y="1362960"/>
            <a:ext cx="3563450" cy="3215267"/>
          </a:xfrm>
          <a:prstGeom prst="rect">
            <a:avLst/>
          </a:prstGeom>
        </p:spPr>
      </p:pic>
      <p:pic>
        <p:nvPicPr>
          <p:cNvPr id="3" name="Picture 2"/>
          <p:cNvPicPr>
            <a:picLocks noChangeAspect="1"/>
          </p:cNvPicPr>
          <p:nvPr/>
        </p:nvPicPr>
        <p:blipFill>
          <a:blip r:embed="rId3"/>
          <a:stretch>
            <a:fillRect/>
          </a:stretch>
        </p:blipFill>
        <p:spPr>
          <a:xfrm>
            <a:off x="7953478" y="4941349"/>
            <a:ext cx="3713357" cy="1657029"/>
          </a:xfrm>
          <a:prstGeom prst="rect">
            <a:avLst/>
          </a:prstGeom>
        </p:spPr>
      </p:pic>
      <p:sp>
        <p:nvSpPr>
          <p:cNvPr id="4" name="TextBox 3"/>
          <p:cNvSpPr txBox="1"/>
          <p:nvPr/>
        </p:nvSpPr>
        <p:spPr>
          <a:xfrm>
            <a:off x="694944" y="987552"/>
            <a:ext cx="6675120" cy="1938992"/>
          </a:xfrm>
          <a:prstGeom prst="rect">
            <a:avLst/>
          </a:prstGeom>
          <a:noFill/>
          <a:ln>
            <a:noFill/>
          </a:ln>
        </p:spPr>
        <p:txBody>
          <a:bodyPr wrap="square" rtlCol="0">
            <a:spAutoFit/>
          </a:bodyPr>
          <a:lstStyle/>
          <a:p>
            <a:pPr algn="just"/>
            <a:r>
              <a:rPr lang="en-GB" sz="2000" dirty="0" smtClean="0"/>
              <a:t> </a:t>
            </a:r>
            <a:r>
              <a:rPr lang="en-GB" sz="2000" dirty="0" smtClean="0">
                <a:solidFill>
                  <a:srgbClr val="0070C0"/>
                </a:solidFill>
              </a:rPr>
              <a:t>Planning is very important as it becomes very difficult to work out which piece goes where as the construction progresses. For the first few I liked to have a paper model that I could refer to and I always have a design for each before I start. These are frequently based on clip art from the internet and then transferred to the layout I want to use.</a:t>
            </a:r>
            <a:endParaRPr lang="en-GB" sz="2000" dirty="0"/>
          </a:p>
        </p:txBody>
      </p:sp>
      <p:pic>
        <p:nvPicPr>
          <p:cNvPr id="5" name="Picture 4"/>
          <p:cNvPicPr>
            <a:picLocks noChangeAspect="1"/>
          </p:cNvPicPr>
          <p:nvPr/>
        </p:nvPicPr>
        <p:blipFill>
          <a:blip r:embed="rId4"/>
          <a:stretch>
            <a:fillRect/>
          </a:stretch>
        </p:blipFill>
        <p:spPr>
          <a:xfrm>
            <a:off x="563542" y="3876885"/>
            <a:ext cx="2719154" cy="2721493"/>
          </a:xfrm>
          <a:prstGeom prst="rect">
            <a:avLst/>
          </a:prstGeom>
        </p:spPr>
      </p:pic>
      <p:pic>
        <p:nvPicPr>
          <p:cNvPr id="6" name="Picture 5"/>
          <p:cNvPicPr>
            <a:picLocks noChangeAspect="1"/>
          </p:cNvPicPr>
          <p:nvPr/>
        </p:nvPicPr>
        <p:blipFill>
          <a:blip r:embed="rId5"/>
          <a:stretch>
            <a:fillRect/>
          </a:stretch>
        </p:blipFill>
        <p:spPr>
          <a:xfrm>
            <a:off x="4162834" y="3829453"/>
            <a:ext cx="2493998" cy="2768925"/>
          </a:xfrm>
          <a:prstGeom prst="rect">
            <a:avLst/>
          </a:prstGeom>
        </p:spPr>
      </p:pic>
    </p:spTree>
    <p:extLst>
      <p:ext uri="{BB962C8B-B14F-4D97-AF65-F5344CB8AC3E}">
        <p14:creationId xmlns:p14="http://schemas.microsoft.com/office/powerpoint/2010/main" val="14618985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19965" y="1287706"/>
            <a:ext cx="4393499" cy="3997525"/>
          </a:xfrm>
          <a:prstGeom prst="rect">
            <a:avLst/>
          </a:prstGeom>
        </p:spPr>
      </p:pic>
      <p:sp>
        <p:nvSpPr>
          <p:cNvPr id="3" name="TextBox 2"/>
          <p:cNvSpPr txBox="1"/>
          <p:nvPr/>
        </p:nvSpPr>
        <p:spPr>
          <a:xfrm>
            <a:off x="777240" y="1646548"/>
            <a:ext cx="6053328" cy="3477875"/>
          </a:xfrm>
          <a:prstGeom prst="rect">
            <a:avLst/>
          </a:prstGeom>
          <a:noFill/>
        </p:spPr>
        <p:txBody>
          <a:bodyPr wrap="square" rtlCol="0">
            <a:spAutoFit/>
          </a:bodyPr>
          <a:lstStyle/>
          <a:p>
            <a:pPr algn="just"/>
            <a:r>
              <a:rPr lang="en-GB" sz="2000" dirty="0" smtClean="0">
                <a:solidFill>
                  <a:srgbClr val="0070C0"/>
                </a:solidFill>
              </a:rPr>
              <a:t>The first job is to make a set of templates to the sizes on the next page. These must be made accurately or the pieces won’t fit together and will leave holes at the corners where air can escape and stop the spike inflating properly. They can be made from the material of your preference. I used the bottom of cardboard fruit trays from the supermarket and have made 6 using these for hot cutting.</a:t>
            </a:r>
          </a:p>
          <a:p>
            <a:pPr algn="just"/>
            <a:r>
              <a:rPr lang="en-GB" sz="2000" dirty="0" smtClean="0">
                <a:solidFill>
                  <a:srgbClr val="0070C0"/>
                </a:solidFill>
              </a:rPr>
              <a:t>NOTE: The plans do not include hem allowance and this must be added to every edge and is a matter of personal preference but must not be too narrow. I use 1cm.</a:t>
            </a:r>
            <a:endParaRPr lang="en-GB" sz="2000" dirty="0">
              <a:solidFill>
                <a:srgbClr val="0070C0"/>
              </a:solidFill>
            </a:endParaRPr>
          </a:p>
        </p:txBody>
      </p:sp>
    </p:spTree>
    <p:extLst>
      <p:ext uri="{BB962C8B-B14F-4D97-AF65-F5344CB8AC3E}">
        <p14:creationId xmlns:p14="http://schemas.microsoft.com/office/powerpoint/2010/main" val="24993362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49424" y="303527"/>
            <a:ext cx="7516368" cy="6107303"/>
          </a:xfrm>
          <a:prstGeom prst="rect">
            <a:avLst/>
          </a:prstGeom>
        </p:spPr>
      </p:pic>
    </p:spTree>
    <p:extLst>
      <p:ext uri="{BB962C8B-B14F-4D97-AF65-F5344CB8AC3E}">
        <p14:creationId xmlns:p14="http://schemas.microsoft.com/office/powerpoint/2010/main" val="19412425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73854" y="359875"/>
            <a:ext cx="4883572" cy="2684572"/>
          </a:xfrm>
          <a:prstGeom prst="rect">
            <a:avLst/>
          </a:prstGeom>
        </p:spPr>
      </p:pic>
      <p:pic>
        <p:nvPicPr>
          <p:cNvPr id="4" name="Picture 3"/>
          <p:cNvPicPr>
            <a:picLocks noChangeAspect="1"/>
          </p:cNvPicPr>
          <p:nvPr/>
        </p:nvPicPr>
        <p:blipFill>
          <a:blip r:embed="rId3"/>
          <a:stretch>
            <a:fillRect/>
          </a:stretch>
        </p:blipFill>
        <p:spPr>
          <a:xfrm>
            <a:off x="7799832" y="359875"/>
            <a:ext cx="2941658" cy="2804785"/>
          </a:xfrm>
          <a:prstGeom prst="rect">
            <a:avLst/>
          </a:prstGeom>
        </p:spPr>
      </p:pic>
      <p:sp>
        <p:nvSpPr>
          <p:cNvPr id="2" name="TextBox 1"/>
          <p:cNvSpPr txBox="1"/>
          <p:nvPr/>
        </p:nvSpPr>
        <p:spPr>
          <a:xfrm>
            <a:off x="773854" y="3557016"/>
            <a:ext cx="10299530" cy="923330"/>
          </a:xfrm>
          <a:prstGeom prst="rect">
            <a:avLst/>
          </a:prstGeom>
          <a:noFill/>
        </p:spPr>
        <p:txBody>
          <a:bodyPr wrap="square" rtlCol="0">
            <a:spAutoFit/>
          </a:bodyPr>
          <a:lstStyle/>
          <a:p>
            <a:pPr algn="just"/>
            <a:r>
              <a:rPr lang="en-GB" dirty="0" smtClean="0">
                <a:solidFill>
                  <a:srgbClr val="0070C0"/>
                </a:solidFill>
              </a:rPr>
              <a:t>Cut out 20 hexagons and 11 quadrants. You can use any method you prefer but I like to hot cut on a glass light box. I find the hot knife is a bit to much for cutting out the corners so use a temperature controlled soldering iron with a standard conical bit. Temperature set to about 75% of the controller.</a:t>
            </a:r>
            <a:endParaRPr lang="en-GB" dirty="0">
              <a:solidFill>
                <a:srgbClr val="0070C0"/>
              </a:solidFill>
            </a:endParaRPr>
          </a:p>
        </p:txBody>
      </p:sp>
    </p:spTree>
    <p:extLst>
      <p:ext uri="{BB962C8B-B14F-4D97-AF65-F5344CB8AC3E}">
        <p14:creationId xmlns:p14="http://schemas.microsoft.com/office/powerpoint/2010/main" val="3698789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8950" y="241529"/>
            <a:ext cx="3048338" cy="2415343"/>
          </a:xfrm>
          <a:prstGeom prst="rect">
            <a:avLst/>
          </a:prstGeom>
        </p:spPr>
      </p:pic>
      <p:pic>
        <p:nvPicPr>
          <p:cNvPr id="3" name="Picture 2"/>
          <p:cNvPicPr>
            <a:picLocks noChangeAspect="1"/>
          </p:cNvPicPr>
          <p:nvPr/>
        </p:nvPicPr>
        <p:blipFill>
          <a:blip r:embed="rId3"/>
          <a:stretch>
            <a:fillRect/>
          </a:stretch>
        </p:blipFill>
        <p:spPr>
          <a:xfrm>
            <a:off x="8073032" y="204501"/>
            <a:ext cx="3299394" cy="2639284"/>
          </a:xfrm>
          <a:prstGeom prst="rect">
            <a:avLst/>
          </a:prstGeom>
        </p:spPr>
      </p:pic>
      <p:pic>
        <p:nvPicPr>
          <p:cNvPr id="5" name="Picture 4"/>
          <p:cNvPicPr>
            <a:picLocks noChangeAspect="1"/>
          </p:cNvPicPr>
          <p:nvPr/>
        </p:nvPicPr>
        <p:blipFill>
          <a:blip r:embed="rId4"/>
          <a:stretch>
            <a:fillRect/>
          </a:stretch>
        </p:blipFill>
        <p:spPr>
          <a:xfrm>
            <a:off x="490390" y="3672303"/>
            <a:ext cx="3313514" cy="2933223"/>
          </a:xfrm>
          <a:prstGeom prst="rect">
            <a:avLst/>
          </a:prstGeom>
        </p:spPr>
      </p:pic>
      <p:pic>
        <p:nvPicPr>
          <p:cNvPr id="6" name="Picture 5"/>
          <p:cNvPicPr>
            <a:picLocks noChangeAspect="1"/>
          </p:cNvPicPr>
          <p:nvPr/>
        </p:nvPicPr>
        <p:blipFill>
          <a:blip r:embed="rId5"/>
          <a:stretch>
            <a:fillRect/>
          </a:stretch>
        </p:blipFill>
        <p:spPr>
          <a:xfrm>
            <a:off x="8650224" y="3633297"/>
            <a:ext cx="2722202" cy="2972229"/>
          </a:xfrm>
          <a:prstGeom prst="rect">
            <a:avLst/>
          </a:prstGeom>
        </p:spPr>
      </p:pic>
      <p:sp>
        <p:nvSpPr>
          <p:cNvPr id="4" name="TextBox 3"/>
          <p:cNvSpPr txBox="1"/>
          <p:nvPr/>
        </p:nvSpPr>
        <p:spPr>
          <a:xfrm>
            <a:off x="3803904" y="849035"/>
            <a:ext cx="3977640" cy="1200329"/>
          </a:xfrm>
          <a:prstGeom prst="rect">
            <a:avLst/>
          </a:prstGeom>
          <a:noFill/>
        </p:spPr>
        <p:txBody>
          <a:bodyPr wrap="square" rtlCol="0">
            <a:spAutoFit/>
          </a:bodyPr>
          <a:lstStyle/>
          <a:p>
            <a:r>
              <a:rPr lang="en-GB" dirty="0" smtClean="0">
                <a:solidFill>
                  <a:srgbClr val="0070C0"/>
                </a:solidFill>
              </a:rPr>
              <a:t>Cut out 12 pentagons. On 11 of them cut out the centre circle, remove the loose ring and mark the spike sewing line.</a:t>
            </a:r>
            <a:endParaRPr lang="en-GB" dirty="0">
              <a:solidFill>
                <a:srgbClr val="0070C0"/>
              </a:solidFill>
            </a:endParaRPr>
          </a:p>
        </p:txBody>
      </p:sp>
      <p:sp>
        <p:nvSpPr>
          <p:cNvPr id="7" name="TextBox 6"/>
          <p:cNvSpPr txBox="1"/>
          <p:nvPr/>
        </p:nvSpPr>
        <p:spPr>
          <a:xfrm>
            <a:off x="4160520" y="4400250"/>
            <a:ext cx="3831336" cy="1477328"/>
          </a:xfrm>
          <a:prstGeom prst="rect">
            <a:avLst/>
          </a:prstGeom>
          <a:noFill/>
        </p:spPr>
        <p:txBody>
          <a:bodyPr wrap="square" rtlCol="0">
            <a:spAutoFit/>
          </a:bodyPr>
          <a:lstStyle/>
          <a:p>
            <a:pPr algn="just"/>
            <a:r>
              <a:rPr lang="en-GB" dirty="0" smtClean="0">
                <a:solidFill>
                  <a:srgbClr val="0070C0"/>
                </a:solidFill>
              </a:rPr>
              <a:t>On the 12</a:t>
            </a:r>
            <a:r>
              <a:rPr lang="en-GB" baseline="30000" dirty="0" smtClean="0">
                <a:solidFill>
                  <a:srgbClr val="0070C0"/>
                </a:solidFill>
              </a:rPr>
              <a:t>th</a:t>
            </a:r>
            <a:r>
              <a:rPr lang="en-GB" dirty="0" smtClean="0">
                <a:solidFill>
                  <a:srgbClr val="0070C0"/>
                </a:solidFill>
              </a:rPr>
              <a:t> one mark the position of the valve inlet, remove the template and cut out the required shape. This does not have to be rectangular but can be any shape to suit your graphics.</a:t>
            </a:r>
            <a:endParaRPr lang="en-GB" dirty="0">
              <a:solidFill>
                <a:srgbClr val="0070C0"/>
              </a:solidFill>
            </a:endParaRPr>
          </a:p>
        </p:txBody>
      </p:sp>
    </p:spTree>
    <p:extLst>
      <p:ext uri="{BB962C8B-B14F-4D97-AF65-F5344CB8AC3E}">
        <p14:creationId xmlns:p14="http://schemas.microsoft.com/office/powerpoint/2010/main" val="17381386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0078" y="286909"/>
            <a:ext cx="3636380" cy="2922635"/>
          </a:xfrm>
          <a:prstGeom prst="rect">
            <a:avLst/>
          </a:prstGeom>
        </p:spPr>
      </p:pic>
      <p:pic>
        <p:nvPicPr>
          <p:cNvPr id="3" name="Picture 2"/>
          <p:cNvPicPr>
            <a:picLocks noChangeAspect="1"/>
          </p:cNvPicPr>
          <p:nvPr/>
        </p:nvPicPr>
        <p:blipFill>
          <a:blip r:embed="rId3"/>
          <a:stretch>
            <a:fillRect/>
          </a:stretch>
        </p:blipFill>
        <p:spPr>
          <a:xfrm>
            <a:off x="8642138" y="112485"/>
            <a:ext cx="3324648" cy="3258184"/>
          </a:xfrm>
          <a:prstGeom prst="rect">
            <a:avLst/>
          </a:prstGeom>
        </p:spPr>
      </p:pic>
      <p:pic>
        <p:nvPicPr>
          <p:cNvPr id="4" name="Picture 3"/>
          <p:cNvPicPr>
            <a:picLocks noChangeAspect="1"/>
          </p:cNvPicPr>
          <p:nvPr/>
        </p:nvPicPr>
        <p:blipFill>
          <a:blip r:embed="rId4"/>
          <a:stretch>
            <a:fillRect/>
          </a:stretch>
        </p:blipFill>
        <p:spPr>
          <a:xfrm>
            <a:off x="179494" y="3316417"/>
            <a:ext cx="3736964" cy="3279739"/>
          </a:xfrm>
          <a:prstGeom prst="rect">
            <a:avLst/>
          </a:prstGeom>
        </p:spPr>
      </p:pic>
      <p:pic>
        <p:nvPicPr>
          <p:cNvPr id="5" name="Picture 4"/>
          <p:cNvPicPr>
            <a:picLocks noChangeAspect="1"/>
          </p:cNvPicPr>
          <p:nvPr/>
        </p:nvPicPr>
        <p:blipFill>
          <a:blip r:embed="rId5"/>
          <a:stretch>
            <a:fillRect/>
          </a:stretch>
        </p:blipFill>
        <p:spPr>
          <a:xfrm>
            <a:off x="8642138" y="3520440"/>
            <a:ext cx="3443519" cy="3237603"/>
          </a:xfrm>
          <a:prstGeom prst="rect">
            <a:avLst/>
          </a:prstGeom>
        </p:spPr>
      </p:pic>
      <p:sp>
        <p:nvSpPr>
          <p:cNvPr id="6" name="TextBox 5"/>
          <p:cNvSpPr txBox="1"/>
          <p:nvPr/>
        </p:nvSpPr>
        <p:spPr>
          <a:xfrm>
            <a:off x="4061878" y="1585357"/>
            <a:ext cx="4434840" cy="4524315"/>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solidFill>
                  <a:srgbClr val="0070C0"/>
                </a:solidFill>
              </a:rPr>
              <a:t>Cover the hole with a piece of mesh, sew in place and trim to size.</a:t>
            </a:r>
          </a:p>
          <a:p>
            <a:pPr marL="285750" indent="-285750" algn="just">
              <a:buFont typeface="Arial" panose="020B0604020202020204" pitchFamily="34" charset="0"/>
              <a:buChar char="•"/>
            </a:pPr>
            <a:r>
              <a:rPr lang="en-GB" dirty="0" smtClean="0">
                <a:solidFill>
                  <a:srgbClr val="0070C0"/>
                </a:solidFill>
              </a:rPr>
              <a:t>At this point you can add graphics for teeth if required.</a:t>
            </a:r>
          </a:p>
          <a:p>
            <a:pPr marL="285750" indent="-285750" algn="just">
              <a:buFont typeface="Arial" panose="020B0604020202020204" pitchFamily="34" charset="0"/>
              <a:buChar char="•"/>
            </a:pPr>
            <a:r>
              <a:rPr lang="en-GB" dirty="0" smtClean="0">
                <a:solidFill>
                  <a:srgbClr val="0070C0"/>
                </a:solidFill>
              </a:rPr>
              <a:t>Cut a piece of material to about 5cm wider and longer than the hole and hem it.</a:t>
            </a:r>
          </a:p>
          <a:p>
            <a:pPr marL="285750" indent="-285750" algn="just">
              <a:buFont typeface="Arial" panose="020B0604020202020204" pitchFamily="34" charset="0"/>
              <a:buChar char="•"/>
            </a:pPr>
            <a:r>
              <a:rPr lang="en-GB" dirty="0" smtClean="0">
                <a:solidFill>
                  <a:srgbClr val="0070C0"/>
                </a:solidFill>
              </a:rPr>
              <a:t>Again graphics for nostrils can be added now.</a:t>
            </a:r>
          </a:p>
          <a:p>
            <a:pPr marL="285750" indent="-285750" algn="just">
              <a:buFont typeface="Arial" panose="020B0604020202020204" pitchFamily="34" charset="0"/>
              <a:buChar char="•"/>
            </a:pPr>
            <a:r>
              <a:rPr lang="en-GB" dirty="0" smtClean="0">
                <a:solidFill>
                  <a:srgbClr val="0070C0"/>
                </a:solidFill>
              </a:rPr>
              <a:t>Sew the flap over the vent at the corners only. This should leave it baggy.</a:t>
            </a:r>
          </a:p>
          <a:p>
            <a:pPr marL="285750" indent="-285750" algn="just">
              <a:buFont typeface="Arial" panose="020B0604020202020204" pitchFamily="34" charset="0"/>
              <a:buChar char="•"/>
            </a:pPr>
            <a:r>
              <a:rPr lang="en-GB" dirty="0" smtClean="0">
                <a:solidFill>
                  <a:srgbClr val="0070C0"/>
                </a:solidFill>
              </a:rPr>
              <a:t>For other shape vents the flap must be secured at suitable points so that it will allow air in but be loose enough to close off when the spike tries to deflate.</a:t>
            </a:r>
          </a:p>
          <a:p>
            <a:endParaRPr lang="en-GB" dirty="0">
              <a:solidFill>
                <a:srgbClr val="0070C0"/>
              </a:solidFill>
            </a:endParaRPr>
          </a:p>
        </p:txBody>
      </p:sp>
    </p:spTree>
    <p:extLst>
      <p:ext uri="{BB962C8B-B14F-4D97-AF65-F5344CB8AC3E}">
        <p14:creationId xmlns:p14="http://schemas.microsoft.com/office/powerpoint/2010/main" val="2243021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342" y="156301"/>
            <a:ext cx="3432386" cy="2530959"/>
          </a:xfrm>
          <a:prstGeom prst="rect">
            <a:avLst/>
          </a:prstGeom>
        </p:spPr>
      </p:pic>
      <p:pic>
        <p:nvPicPr>
          <p:cNvPr id="3" name="Picture 2"/>
          <p:cNvPicPr>
            <a:picLocks noChangeAspect="1"/>
          </p:cNvPicPr>
          <p:nvPr/>
        </p:nvPicPr>
        <p:blipFill>
          <a:blip r:embed="rId3"/>
          <a:stretch>
            <a:fillRect/>
          </a:stretch>
        </p:blipFill>
        <p:spPr>
          <a:xfrm>
            <a:off x="6808894" y="156301"/>
            <a:ext cx="4883572" cy="2110629"/>
          </a:xfrm>
          <a:prstGeom prst="rect">
            <a:avLst/>
          </a:prstGeom>
        </p:spPr>
      </p:pic>
      <p:pic>
        <p:nvPicPr>
          <p:cNvPr id="4" name="Picture 3"/>
          <p:cNvPicPr>
            <a:picLocks noChangeAspect="1"/>
          </p:cNvPicPr>
          <p:nvPr/>
        </p:nvPicPr>
        <p:blipFill>
          <a:blip r:embed="rId4"/>
          <a:stretch>
            <a:fillRect/>
          </a:stretch>
        </p:blipFill>
        <p:spPr>
          <a:xfrm>
            <a:off x="216070" y="4535424"/>
            <a:ext cx="2996404" cy="2124278"/>
          </a:xfrm>
          <a:prstGeom prst="rect">
            <a:avLst/>
          </a:prstGeom>
        </p:spPr>
      </p:pic>
      <p:pic>
        <p:nvPicPr>
          <p:cNvPr id="5" name="Picture 4"/>
          <p:cNvPicPr>
            <a:picLocks noChangeAspect="1"/>
          </p:cNvPicPr>
          <p:nvPr/>
        </p:nvPicPr>
        <p:blipFill>
          <a:blip r:embed="rId5"/>
          <a:stretch>
            <a:fillRect/>
          </a:stretch>
        </p:blipFill>
        <p:spPr>
          <a:xfrm>
            <a:off x="9334124" y="4041648"/>
            <a:ext cx="2650949" cy="2618054"/>
          </a:xfrm>
          <a:prstGeom prst="rect">
            <a:avLst/>
          </a:prstGeom>
        </p:spPr>
      </p:pic>
      <p:sp>
        <p:nvSpPr>
          <p:cNvPr id="6" name="TextBox 5"/>
          <p:cNvSpPr txBox="1"/>
          <p:nvPr/>
        </p:nvSpPr>
        <p:spPr>
          <a:xfrm>
            <a:off x="216070" y="2953512"/>
            <a:ext cx="3432386" cy="646331"/>
          </a:xfrm>
          <a:prstGeom prst="rect">
            <a:avLst/>
          </a:prstGeom>
          <a:noFill/>
        </p:spPr>
        <p:txBody>
          <a:bodyPr wrap="square" rtlCol="0">
            <a:spAutoFit/>
          </a:bodyPr>
          <a:lstStyle/>
          <a:p>
            <a:r>
              <a:rPr lang="en-GB" dirty="0" smtClean="0">
                <a:solidFill>
                  <a:srgbClr val="0070C0"/>
                </a:solidFill>
              </a:rPr>
              <a:t>1. Hem the curved edge of the quadrants.</a:t>
            </a:r>
            <a:endParaRPr lang="en-GB" dirty="0">
              <a:solidFill>
                <a:srgbClr val="0070C0"/>
              </a:solidFill>
            </a:endParaRPr>
          </a:p>
        </p:txBody>
      </p:sp>
      <p:sp>
        <p:nvSpPr>
          <p:cNvPr id="7" name="TextBox 6"/>
          <p:cNvSpPr txBox="1"/>
          <p:nvPr/>
        </p:nvSpPr>
        <p:spPr>
          <a:xfrm>
            <a:off x="6808894" y="2432304"/>
            <a:ext cx="4883572" cy="369332"/>
          </a:xfrm>
          <a:prstGeom prst="rect">
            <a:avLst/>
          </a:prstGeom>
          <a:noFill/>
        </p:spPr>
        <p:txBody>
          <a:bodyPr wrap="square" rtlCol="0">
            <a:spAutoFit/>
          </a:bodyPr>
          <a:lstStyle/>
          <a:p>
            <a:r>
              <a:rPr lang="en-GB" dirty="0" smtClean="0">
                <a:solidFill>
                  <a:srgbClr val="0070C0"/>
                </a:solidFill>
              </a:rPr>
              <a:t>2. Fold in half and seam straight edges.</a:t>
            </a:r>
            <a:endParaRPr lang="en-GB" dirty="0">
              <a:solidFill>
                <a:srgbClr val="0070C0"/>
              </a:solidFill>
            </a:endParaRPr>
          </a:p>
        </p:txBody>
      </p:sp>
      <p:sp>
        <p:nvSpPr>
          <p:cNvPr id="8" name="TextBox 7"/>
          <p:cNvSpPr txBox="1"/>
          <p:nvPr/>
        </p:nvSpPr>
        <p:spPr>
          <a:xfrm>
            <a:off x="216070" y="3668561"/>
            <a:ext cx="3322658" cy="646331"/>
          </a:xfrm>
          <a:prstGeom prst="rect">
            <a:avLst/>
          </a:prstGeom>
          <a:noFill/>
        </p:spPr>
        <p:txBody>
          <a:bodyPr wrap="square" rtlCol="0">
            <a:spAutoFit/>
          </a:bodyPr>
          <a:lstStyle/>
          <a:p>
            <a:r>
              <a:rPr lang="en-GB" dirty="0" smtClean="0">
                <a:solidFill>
                  <a:srgbClr val="0070C0"/>
                </a:solidFill>
              </a:rPr>
              <a:t>3. Turn spike right way out using dowel with smoothed end.</a:t>
            </a:r>
            <a:endParaRPr lang="en-GB" dirty="0">
              <a:solidFill>
                <a:srgbClr val="0070C0"/>
              </a:solidFill>
            </a:endParaRPr>
          </a:p>
        </p:txBody>
      </p:sp>
      <p:sp>
        <p:nvSpPr>
          <p:cNvPr id="9" name="TextBox 8"/>
          <p:cNvSpPr txBox="1"/>
          <p:nvPr/>
        </p:nvSpPr>
        <p:spPr>
          <a:xfrm>
            <a:off x="5705856" y="4041648"/>
            <a:ext cx="3127248" cy="2031325"/>
          </a:xfrm>
          <a:prstGeom prst="rect">
            <a:avLst/>
          </a:prstGeom>
          <a:noFill/>
        </p:spPr>
        <p:txBody>
          <a:bodyPr wrap="square" rtlCol="0">
            <a:spAutoFit/>
          </a:bodyPr>
          <a:lstStyle/>
          <a:p>
            <a:pPr algn="just"/>
            <a:r>
              <a:rPr lang="en-GB" dirty="0" smtClean="0">
                <a:solidFill>
                  <a:srgbClr val="0070C0"/>
                </a:solidFill>
              </a:rPr>
              <a:t>4. Sew a spike on to each of the 11 pentagons along the marked line. As you get towards the end some adjustment to the position may be necessary so that it is a close as possible to the circle.</a:t>
            </a:r>
            <a:endParaRPr lang="en-GB" dirty="0">
              <a:solidFill>
                <a:srgbClr val="0070C0"/>
              </a:solidFill>
            </a:endParaRPr>
          </a:p>
        </p:txBody>
      </p:sp>
    </p:spTree>
    <p:extLst>
      <p:ext uri="{BB962C8B-B14F-4D97-AF65-F5344CB8AC3E}">
        <p14:creationId xmlns:p14="http://schemas.microsoft.com/office/powerpoint/2010/main" val="1714274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6382" y="175155"/>
            <a:ext cx="3039194" cy="2183419"/>
          </a:xfrm>
          <a:prstGeom prst="rect">
            <a:avLst/>
          </a:prstGeom>
        </p:spPr>
      </p:pic>
      <p:pic>
        <p:nvPicPr>
          <p:cNvPr id="3" name="Picture 2"/>
          <p:cNvPicPr>
            <a:picLocks noChangeAspect="1"/>
          </p:cNvPicPr>
          <p:nvPr/>
        </p:nvPicPr>
        <p:blipFill>
          <a:blip r:embed="rId3"/>
          <a:stretch>
            <a:fillRect/>
          </a:stretch>
        </p:blipFill>
        <p:spPr>
          <a:xfrm>
            <a:off x="5202936" y="1"/>
            <a:ext cx="2560199" cy="2358574"/>
          </a:xfrm>
          <a:prstGeom prst="rect">
            <a:avLst/>
          </a:prstGeom>
        </p:spPr>
      </p:pic>
      <p:pic>
        <p:nvPicPr>
          <p:cNvPr id="4" name="Picture 3"/>
          <p:cNvPicPr>
            <a:picLocks noChangeAspect="1"/>
          </p:cNvPicPr>
          <p:nvPr/>
        </p:nvPicPr>
        <p:blipFill>
          <a:blip r:embed="rId4"/>
          <a:stretch>
            <a:fillRect/>
          </a:stretch>
        </p:blipFill>
        <p:spPr>
          <a:xfrm>
            <a:off x="9820656" y="41680"/>
            <a:ext cx="2057400" cy="2644161"/>
          </a:xfrm>
          <a:prstGeom prst="rect">
            <a:avLst/>
          </a:prstGeom>
        </p:spPr>
      </p:pic>
      <p:pic>
        <p:nvPicPr>
          <p:cNvPr id="5" name="Picture 4"/>
          <p:cNvPicPr>
            <a:picLocks noChangeAspect="1"/>
          </p:cNvPicPr>
          <p:nvPr/>
        </p:nvPicPr>
        <p:blipFill>
          <a:blip r:embed="rId5"/>
          <a:stretch>
            <a:fillRect/>
          </a:stretch>
        </p:blipFill>
        <p:spPr>
          <a:xfrm>
            <a:off x="319364" y="4270248"/>
            <a:ext cx="3507687" cy="2347118"/>
          </a:xfrm>
          <a:prstGeom prst="rect">
            <a:avLst/>
          </a:prstGeom>
        </p:spPr>
      </p:pic>
      <p:pic>
        <p:nvPicPr>
          <p:cNvPr id="6" name="Picture 5"/>
          <p:cNvPicPr>
            <a:picLocks noChangeAspect="1"/>
          </p:cNvPicPr>
          <p:nvPr/>
        </p:nvPicPr>
        <p:blipFill>
          <a:blip r:embed="rId6"/>
          <a:stretch>
            <a:fillRect/>
          </a:stretch>
        </p:blipFill>
        <p:spPr>
          <a:xfrm>
            <a:off x="8857150" y="4316547"/>
            <a:ext cx="2929466" cy="2254519"/>
          </a:xfrm>
          <a:prstGeom prst="rect">
            <a:avLst/>
          </a:prstGeom>
        </p:spPr>
      </p:pic>
      <p:sp>
        <p:nvSpPr>
          <p:cNvPr id="7" name="TextBox 6"/>
          <p:cNvSpPr txBox="1"/>
          <p:nvPr/>
        </p:nvSpPr>
        <p:spPr>
          <a:xfrm>
            <a:off x="426382" y="2459736"/>
            <a:ext cx="3039194" cy="646331"/>
          </a:xfrm>
          <a:prstGeom prst="rect">
            <a:avLst/>
          </a:prstGeom>
          <a:noFill/>
        </p:spPr>
        <p:txBody>
          <a:bodyPr wrap="square" rtlCol="0">
            <a:spAutoFit/>
          </a:bodyPr>
          <a:lstStyle/>
          <a:p>
            <a:r>
              <a:rPr lang="en-GB" dirty="0" smtClean="0">
                <a:solidFill>
                  <a:srgbClr val="0070C0"/>
                </a:solidFill>
              </a:rPr>
              <a:t>1. Make up individual graphics for face if required.</a:t>
            </a:r>
            <a:endParaRPr lang="en-GB" dirty="0">
              <a:solidFill>
                <a:srgbClr val="0070C0"/>
              </a:solidFill>
            </a:endParaRPr>
          </a:p>
        </p:txBody>
      </p:sp>
      <p:sp>
        <p:nvSpPr>
          <p:cNvPr id="9" name="TextBox 8"/>
          <p:cNvSpPr txBox="1"/>
          <p:nvPr/>
        </p:nvSpPr>
        <p:spPr>
          <a:xfrm>
            <a:off x="4974336" y="2578608"/>
            <a:ext cx="3337560" cy="369332"/>
          </a:xfrm>
          <a:prstGeom prst="rect">
            <a:avLst/>
          </a:prstGeom>
          <a:noFill/>
        </p:spPr>
        <p:txBody>
          <a:bodyPr wrap="square" rtlCol="0">
            <a:spAutoFit/>
          </a:bodyPr>
          <a:lstStyle/>
          <a:p>
            <a:r>
              <a:rPr lang="en-GB" dirty="0" smtClean="0">
                <a:solidFill>
                  <a:srgbClr val="0070C0"/>
                </a:solidFill>
              </a:rPr>
              <a:t>2. Sew together all face hexagons.</a:t>
            </a:r>
            <a:endParaRPr lang="en-GB" dirty="0">
              <a:solidFill>
                <a:srgbClr val="0070C0"/>
              </a:solidFill>
            </a:endParaRPr>
          </a:p>
        </p:txBody>
      </p:sp>
      <p:sp>
        <p:nvSpPr>
          <p:cNvPr id="10" name="TextBox 9"/>
          <p:cNvSpPr txBox="1"/>
          <p:nvPr/>
        </p:nvSpPr>
        <p:spPr>
          <a:xfrm>
            <a:off x="9089136" y="2741284"/>
            <a:ext cx="2788920" cy="923330"/>
          </a:xfrm>
          <a:prstGeom prst="rect">
            <a:avLst/>
          </a:prstGeom>
          <a:noFill/>
        </p:spPr>
        <p:txBody>
          <a:bodyPr wrap="square" rtlCol="0">
            <a:spAutoFit/>
          </a:bodyPr>
          <a:lstStyle/>
          <a:p>
            <a:r>
              <a:rPr lang="en-GB" dirty="0" smtClean="0">
                <a:solidFill>
                  <a:srgbClr val="0070C0"/>
                </a:solidFill>
              </a:rPr>
              <a:t>3. Align the inlet tube with the edge of one of the hexagons and sew in place.</a:t>
            </a:r>
            <a:endParaRPr lang="en-GB" dirty="0">
              <a:solidFill>
                <a:srgbClr val="0070C0"/>
              </a:solidFill>
            </a:endParaRPr>
          </a:p>
        </p:txBody>
      </p:sp>
      <p:sp>
        <p:nvSpPr>
          <p:cNvPr id="11" name="TextBox 10"/>
          <p:cNvSpPr txBox="1"/>
          <p:nvPr/>
        </p:nvSpPr>
        <p:spPr>
          <a:xfrm>
            <a:off x="4270248" y="4270248"/>
            <a:ext cx="4160520" cy="2031325"/>
          </a:xfrm>
          <a:prstGeom prst="rect">
            <a:avLst/>
          </a:prstGeom>
          <a:noFill/>
        </p:spPr>
        <p:txBody>
          <a:bodyPr wrap="square" rtlCol="0">
            <a:spAutoFit/>
          </a:bodyPr>
          <a:lstStyle/>
          <a:p>
            <a:r>
              <a:rPr lang="en-GB" dirty="0" smtClean="0">
                <a:solidFill>
                  <a:srgbClr val="0070C0"/>
                </a:solidFill>
              </a:rPr>
              <a:t>4. Continue sewing along all 5 hexagons until you get back to where you started and overlap by about 1cm.</a:t>
            </a:r>
          </a:p>
          <a:p>
            <a:endParaRPr lang="en-GB" dirty="0" smtClean="0">
              <a:solidFill>
                <a:srgbClr val="0070C0"/>
              </a:solidFill>
            </a:endParaRPr>
          </a:p>
          <a:p>
            <a:r>
              <a:rPr lang="en-GB" dirty="0" smtClean="0">
                <a:solidFill>
                  <a:srgbClr val="0070C0"/>
                </a:solidFill>
              </a:rPr>
              <a:t>5. Connect the 2 edges together to form a straight tube and fix with a double row of stitching and trim off any waste.</a:t>
            </a:r>
            <a:endParaRPr lang="en-GB" dirty="0">
              <a:solidFill>
                <a:srgbClr val="0070C0"/>
              </a:solidFill>
            </a:endParaRPr>
          </a:p>
        </p:txBody>
      </p:sp>
    </p:spTree>
    <p:extLst>
      <p:ext uri="{BB962C8B-B14F-4D97-AF65-F5344CB8AC3E}">
        <p14:creationId xmlns:p14="http://schemas.microsoft.com/office/powerpoint/2010/main" val="19234915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1145</TotalTime>
  <Words>1446</Words>
  <Application>Microsoft Office PowerPoint</Application>
  <PresentationFormat>Widescreen</PresentationFormat>
  <Paragraphs>65</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Making a Baby Spike.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Arthur Dibble</dc:creator>
  <cp:lastModifiedBy>Arthur Dibble</cp:lastModifiedBy>
  <cp:revision>28</cp:revision>
  <dcterms:created xsi:type="dcterms:W3CDTF">2018-02-23T08:31:32Z</dcterms:created>
  <dcterms:modified xsi:type="dcterms:W3CDTF">2018-02-25T08:57:01Z</dcterms:modified>
</cp:coreProperties>
</file>